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0" r:id="rId4"/>
    <p:sldId id="260" r:id="rId5"/>
    <p:sldId id="273" r:id="rId6"/>
    <p:sldId id="272" r:id="rId7"/>
    <p:sldId id="271" r:id="rId8"/>
    <p:sldId id="261" r:id="rId9"/>
    <p:sldId id="274" r:id="rId10"/>
    <p:sldId id="275" r:id="rId11"/>
    <p:sldId id="276" r:id="rId12"/>
    <p:sldId id="263" r:id="rId13"/>
    <p:sldId id="277" r:id="rId14"/>
    <p:sldId id="278" r:id="rId15"/>
    <p:sldId id="279" r:id="rId16"/>
    <p:sldId id="264" r:id="rId17"/>
    <p:sldId id="280" r:id="rId18"/>
    <p:sldId id="281" r:id="rId19"/>
    <p:sldId id="282" r:id="rId20"/>
    <p:sldId id="265" r:id="rId21"/>
    <p:sldId id="283" r:id="rId22"/>
    <p:sldId id="284" r:id="rId23"/>
    <p:sldId id="285" r:id="rId24"/>
    <p:sldId id="286" r:id="rId25"/>
    <p:sldId id="287" r:id="rId2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tb1" initials="n" lastIdx="1" clrIdx="0">
    <p:extLst>
      <p:ext uri="{19B8F6BF-5375-455C-9EA6-DF929625EA0E}">
        <p15:presenceInfo xmlns:p15="http://schemas.microsoft.com/office/powerpoint/2012/main" userId="ntb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FF7"/>
    <a:srgbClr val="C6C6C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AA83-49B3-47DD-9238-E6FB073B5088}" type="datetimeFigureOut">
              <a:rPr lang="sk-SK" smtClean="0"/>
              <a:t>6.12.2018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0E94-4176-432F-9021-0210542F83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2318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AA83-49B3-47DD-9238-E6FB073B5088}" type="datetimeFigureOut">
              <a:rPr lang="sk-SK" smtClean="0"/>
              <a:t>6.12.2018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0E94-4176-432F-9021-0210542F83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84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AA83-49B3-47DD-9238-E6FB073B5088}" type="datetimeFigureOut">
              <a:rPr lang="sk-SK" smtClean="0"/>
              <a:t>6.12.2018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0E94-4176-432F-9021-0210542F83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23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AA83-49B3-47DD-9238-E6FB073B5088}" type="datetimeFigureOut">
              <a:rPr lang="sk-SK" smtClean="0"/>
              <a:t>6.12.2018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0E94-4176-432F-9021-0210542F83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0684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AA83-49B3-47DD-9238-E6FB073B5088}" type="datetimeFigureOut">
              <a:rPr lang="sk-SK" smtClean="0"/>
              <a:t>6.12.2018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0E94-4176-432F-9021-0210542F83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9847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AA83-49B3-47DD-9238-E6FB073B5088}" type="datetimeFigureOut">
              <a:rPr lang="sk-SK" smtClean="0"/>
              <a:t>6.12.2018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0E94-4176-432F-9021-0210542F83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169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AA83-49B3-47DD-9238-E6FB073B5088}" type="datetimeFigureOut">
              <a:rPr lang="sk-SK" smtClean="0"/>
              <a:t>6.12.2018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0E94-4176-432F-9021-0210542F83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4587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AA83-49B3-47DD-9238-E6FB073B5088}" type="datetimeFigureOut">
              <a:rPr lang="sk-SK" smtClean="0"/>
              <a:t>6.12.2018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0E94-4176-432F-9021-0210542F83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7036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AA83-49B3-47DD-9238-E6FB073B5088}" type="datetimeFigureOut">
              <a:rPr lang="sk-SK" smtClean="0"/>
              <a:t>6.12.2018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0E94-4176-432F-9021-0210542F83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1023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AA83-49B3-47DD-9238-E6FB073B5088}" type="datetimeFigureOut">
              <a:rPr lang="sk-SK" smtClean="0"/>
              <a:t>6.12.2018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0E94-4176-432F-9021-0210542F83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4499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AA83-49B3-47DD-9238-E6FB073B5088}" type="datetimeFigureOut">
              <a:rPr lang="sk-SK" smtClean="0"/>
              <a:t>6.12.2018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0E94-4176-432F-9021-0210542F83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2838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AA83-49B3-47DD-9238-E6FB073B5088}" type="datetimeFigureOut">
              <a:rPr lang="sk-SK" smtClean="0"/>
              <a:t>6.12.2018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0E94-4176-432F-9021-0210542F83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266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907" y="-23067"/>
            <a:ext cx="9725891" cy="688106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6907" y="-23067"/>
            <a:ext cx="9725891" cy="547486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0"/>
          <a:stretch/>
        </p:blipFill>
        <p:spPr>
          <a:xfrm>
            <a:off x="1133340" y="5285421"/>
            <a:ext cx="9839457" cy="157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8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75" y="0"/>
            <a:ext cx="9725891" cy="6881067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89238" y="2486024"/>
            <a:ext cx="16269864" cy="6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3657599" y="538204"/>
            <a:ext cx="7580243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u="sng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miesto za kurátorský </a:t>
            </a:r>
            <a:r>
              <a:rPr lang="sk-SK" sz="2000" u="sng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projekt</a:t>
            </a:r>
          </a:p>
          <a:p>
            <a:pPr marL="449580">
              <a:lnSpc>
                <a:spcPct val="107000"/>
              </a:lnSpc>
            </a:pPr>
            <a:r>
              <a:rPr lang="sk-SK" sz="20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Peter </a:t>
            </a:r>
            <a:r>
              <a:rPr lang="sk-SK" sz="2000" b="1" dirty="0" err="1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Tajkov</a:t>
            </a:r>
            <a:r>
              <a:rPr lang="sk-SK" sz="2000" b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449580">
              <a:lnSpc>
                <a:spcPct val="107000"/>
              </a:lnSpc>
            </a:pPr>
            <a:r>
              <a:rPr lang="sk-SK" sz="20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 </a:t>
            </a:r>
            <a:r>
              <a:rPr lang="sk-SK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moderne </a:t>
            </a:r>
            <a:r>
              <a:rPr lang="sk-SK" sz="20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Metropola </a:t>
            </a:r>
            <a:r>
              <a:rPr lang="sk-SK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východu </a:t>
            </a:r>
            <a:r>
              <a:rPr lang="sk-SK" sz="20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1945 - 1989</a:t>
            </a:r>
            <a:r>
              <a:rPr lang="sk-SK" sz="2000" i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k-SK" sz="2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sk-SK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realizovaný vo Východoslovenskej </a:t>
            </a:r>
            <a:r>
              <a:rPr lang="sk-SK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galérii</a:t>
            </a:r>
            <a:endParaRPr lang="sk-SK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319" y="2608023"/>
            <a:ext cx="4720101" cy="3144067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498" y="2608023"/>
            <a:ext cx="4758790" cy="316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9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75" y="0"/>
            <a:ext cx="9725891" cy="6881067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89238" y="2486024"/>
            <a:ext cx="16269864" cy="6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3644348" y="538204"/>
            <a:ext cx="682487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u="sng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miesto </a:t>
            </a:r>
            <a:r>
              <a:rPr lang="sk-SK" sz="2000" u="sng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 kurátorský </a:t>
            </a:r>
            <a:r>
              <a:rPr lang="sk-SK" sz="2000" u="sng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marL="449580">
              <a:lnSpc>
                <a:spcPct val="107000"/>
              </a:lnSpc>
            </a:pP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Mira Keratová </a:t>
            </a:r>
            <a:endParaRPr lang="sk-SK" sz="20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sk-SK" sz="2000" i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sk-SK" sz="2000" i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S T B I G B A N G S F A N T E B I G B A N G S F </a:t>
            </a:r>
            <a:endParaRPr lang="sk-SK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sk-SK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realizovaný v Stredoslovenskej </a:t>
            </a:r>
            <a:r>
              <a:rPr lang="sk-SK" sz="2000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galérii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490" y="2620734"/>
            <a:ext cx="4722244" cy="3150622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231" y="2620734"/>
            <a:ext cx="4722244" cy="315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1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907" y="-23067"/>
            <a:ext cx="9725891" cy="6881067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4882881" y="1235230"/>
            <a:ext cx="5032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k-SK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edukačný </a:t>
            </a:r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projekt </a:t>
            </a:r>
            <a:r>
              <a:rPr lang="sk-SK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sk-SK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515706"/>
              </p:ext>
            </p:extLst>
          </p:nvPr>
        </p:nvGraphicFramePr>
        <p:xfrm>
          <a:off x="1751527" y="2938113"/>
          <a:ext cx="8796270" cy="29676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7138"/>
                <a:gridCol w="3074477"/>
                <a:gridCol w="3184655"/>
              </a:tblGrid>
              <a:tr h="169545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Martina Martincová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dirty="0">
                          <a:solidFill>
                            <a:schemeClr val="tx1"/>
                          </a:solidFill>
                        </a:rPr>
                        <a:t>Od bodu k pamäťovej stope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</a:rPr>
                        <a:t>Stredoslovenská 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</a:rPr>
                        <a:t>galéria, </a:t>
                      </a:r>
                      <a:r>
                        <a:rPr lang="sk-SK" sz="1400" dirty="0">
                          <a:solidFill>
                            <a:schemeClr val="tx1"/>
                          </a:solidFill>
                        </a:rPr>
                        <a:t>Banská Bystrica</a:t>
                      </a:r>
                    </a:p>
                  </a:txBody>
                  <a:tcPr marL="44450" marR="44450" marT="0" marB="0"/>
                </a:tc>
              </a:tr>
              <a:tr h="169545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Lucia </a:t>
                      </a:r>
                      <a:r>
                        <a:rPr lang="sk-SK" sz="1400" b="1" dirty="0" err="1">
                          <a:solidFill>
                            <a:schemeClr val="tx1"/>
                          </a:solidFill>
                        </a:rPr>
                        <a:t>Vadelová</a:t>
                      </a:r>
                      <a:endParaRPr lang="sk-SK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dirty="0">
                          <a:solidFill>
                            <a:schemeClr val="tx1"/>
                          </a:solidFill>
                        </a:rPr>
                        <a:t>Cyklus komorných koncertov GALÉRIA </a:t>
                      </a:r>
                      <a:r>
                        <a:rPr lang="sk-SK" sz="1400" i="1" dirty="0" smtClean="0">
                          <a:solidFill>
                            <a:schemeClr val="tx1"/>
                          </a:solidFill>
                        </a:rPr>
                        <a:t>HUDBY, </a:t>
                      </a:r>
                      <a:r>
                        <a:rPr lang="sk-SK" sz="1400" i="1" dirty="0">
                          <a:solidFill>
                            <a:schemeClr val="tx1"/>
                          </a:solidFill>
                        </a:rPr>
                        <a:t>12. ročník 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solidFill>
                            <a:schemeClr val="tx1"/>
                          </a:solidFill>
                        </a:rPr>
                        <a:t>Nitrianska galéria</a:t>
                      </a:r>
                    </a:p>
                  </a:txBody>
                  <a:tcPr marL="44450" marR="44450" marT="0" marB="0"/>
                </a:tc>
              </a:tr>
              <a:tr h="169545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Kamila </a:t>
                      </a:r>
                      <a:r>
                        <a:rPr lang="sk-SK" sz="1400" b="1" dirty="0" err="1">
                          <a:solidFill>
                            <a:schemeClr val="tx1"/>
                          </a:solidFill>
                        </a:rPr>
                        <a:t>Paceková</a:t>
                      </a:r>
                      <a:endParaRPr lang="sk-SK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dirty="0">
                          <a:solidFill>
                            <a:schemeClr val="tx1"/>
                          </a:solidFill>
                        </a:rPr>
                        <a:t>Puzzle / Akvizície v interakcii (2012 - 2016)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</a:rPr>
                        <a:t>Galéria umelcov 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</a:rPr>
                        <a:t>Spiša, Spišská Nová Ves</a:t>
                      </a:r>
                      <a:endParaRPr lang="sk-SK" sz="1400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/>
                </a:tc>
              </a:tr>
              <a:tr h="169545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Viera </a:t>
                      </a:r>
                      <a:r>
                        <a:rPr lang="sk-SK" sz="1400" b="1" dirty="0" err="1">
                          <a:solidFill>
                            <a:schemeClr val="tx1"/>
                          </a:solidFill>
                        </a:rPr>
                        <a:t>Ballasch</a:t>
                      </a: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400" b="1" dirty="0" err="1">
                          <a:solidFill>
                            <a:schemeClr val="tx1"/>
                          </a:solidFill>
                        </a:rPr>
                        <a:t>Dandárová</a:t>
                      </a: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, Petra </a:t>
                      </a:r>
                      <a:r>
                        <a:rPr lang="sk-SK" sz="1400" b="1" dirty="0" err="1">
                          <a:solidFill>
                            <a:schemeClr val="tx1"/>
                          </a:solidFill>
                        </a:rPr>
                        <a:t>Filipiaková</a:t>
                      </a:r>
                      <a:endParaRPr lang="sk-SK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dirty="0">
                          <a:solidFill>
                            <a:schemeClr val="tx1"/>
                          </a:solidFill>
                        </a:rPr>
                        <a:t>Sprievodca k výstavám Umenie 19. st. na východnom </a:t>
                      </a:r>
                      <a:r>
                        <a:rPr lang="sk-SK" sz="1400" i="1" dirty="0" smtClean="0">
                          <a:solidFill>
                            <a:schemeClr val="tx1"/>
                          </a:solidFill>
                        </a:rPr>
                        <a:t>Slovensku </a:t>
                      </a:r>
                      <a:r>
                        <a:rPr lang="sk-SK" sz="1400" i="1" dirty="0">
                          <a:solidFill>
                            <a:schemeClr val="tx1"/>
                          </a:solidFill>
                        </a:rPr>
                        <a:t>zo zbierok VSG; Obrazy z </a:t>
                      </a:r>
                      <a:r>
                        <a:rPr lang="sk-SK" sz="1400" i="1" dirty="0" err="1">
                          <a:solidFill>
                            <a:schemeClr val="tx1"/>
                          </a:solidFill>
                        </a:rPr>
                        <a:t>naší</a:t>
                      </a:r>
                      <a:r>
                        <a:rPr lang="sk-SK" sz="14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400" i="1" dirty="0" err="1">
                          <a:solidFill>
                            <a:schemeClr val="tx1"/>
                          </a:solidFill>
                        </a:rPr>
                        <a:t>devatenáctky</a:t>
                      </a:r>
                      <a:r>
                        <a:rPr lang="sk-SK" sz="1400" i="1" dirty="0">
                          <a:solidFill>
                            <a:schemeClr val="tx1"/>
                          </a:solidFill>
                        </a:rPr>
                        <a:t>/ Obrazy z našej devätnástky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</a:rPr>
                        <a:t>Východoslovenská 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</a:rPr>
                        <a:t>galéria, Košice</a:t>
                      </a:r>
                      <a:endParaRPr lang="sk-SK" sz="1400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/>
                </a:tc>
              </a:tr>
              <a:tr h="169545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Viera </a:t>
                      </a:r>
                      <a:r>
                        <a:rPr lang="sk-SK" sz="1400" b="1" dirty="0" err="1">
                          <a:solidFill>
                            <a:schemeClr val="tx1"/>
                          </a:solidFill>
                        </a:rPr>
                        <a:t>Ballasch</a:t>
                      </a: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400" b="1" dirty="0" err="1">
                          <a:solidFill>
                            <a:schemeClr val="tx1"/>
                          </a:solidFill>
                        </a:rPr>
                        <a:t>Dandárová</a:t>
                      </a: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, Petra </a:t>
                      </a:r>
                      <a:r>
                        <a:rPr lang="sk-SK" sz="1400" b="1" dirty="0" err="1">
                          <a:solidFill>
                            <a:schemeClr val="tx1"/>
                          </a:solidFill>
                        </a:rPr>
                        <a:t>Filipiaková</a:t>
                      </a:r>
                      <a:endParaRPr lang="sk-SK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dirty="0">
                          <a:solidFill>
                            <a:schemeClr val="tx1"/>
                          </a:solidFill>
                        </a:rPr>
                        <a:t>VSG mini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</a:rPr>
                        <a:t>Východoslovenská 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</a:rPr>
                        <a:t>galéria, Košice</a:t>
                      </a:r>
                      <a:endParaRPr lang="sk-SK" sz="1400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/>
                </a:tc>
              </a:tr>
              <a:tr h="169545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Daniela </a:t>
                      </a:r>
                      <a:r>
                        <a:rPr lang="sk-SK" sz="1400" b="1" dirty="0" err="1" smtClean="0">
                          <a:solidFill>
                            <a:schemeClr val="tx1"/>
                          </a:solidFill>
                        </a:rPr>
                        <a:t>Čarná</a:t>
                      </a:r>
                      <a:r>
                        <a:rPr lang="sk-SK" sz="1400" b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sk-SK" sz="14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Lucia </a:t>
                      </a:r>
                      <a:r>
                        <a:rPr lang="sk-SK" sz="1400" b="1" dirty="0" err="1" smtClean="0">
                          <a:solidFill>
                            <a:schemeClr val="tx1"/>
                          </a:solidFill>
                        </a:rPr>
                        <a:t>Kotvanová</a:t>
                      </a:r>
                      <a:endParaRPr lang="sk-SK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dirty="0">
                          <a:solidFill>
                            <a:schemeClr val="tx1"/>
                          </a:solidFill>
                        </a:rPr>
                        <a:t>Detský </a:t>
                      </a:r>
                      <a:r>
                        <a:rPr lang="sk-SK" sz="1400" i="1" dirty="0" err="1" smtClean="0">
                          <a:solidFill>
                            <a:schemeClr val="tx1"/>
                          </a:solidFill>
                        </a:rPr>
                        <a:t>mediátor</a:t>
                      </a:r>
                      <a:endParaRPr lang="sk-SK" sz="1400" i="1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>
                          <a:solidFill>
                            <a:schemeClr val="tx1"/>
                          </a:solidFill>
                        </a:rPr>
                        <a:t>Kunsthalle</a:t>
                      </a:r>
                      <a:r>
                        <a:rPr lang="sk-SK" sz="1400" dirty="0">
                          <a:solidFill>
                            <a:schemeClr val="tx1"/>
                          </a:solidFill>
                        </a:rPr>
                        <a:t> Bratislava</a:t>
                      </a:r>
                    </a:p>
                  </a:txBody>
                  <a:tcPr marL="44450" marR="444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516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75" y="0"/>
            <a:ext cx="9725891" cy="6881067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89238" y="2486024"/>
            <a:ext cx="16269864" cy="6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3684105" y="538204"/>
            <a:ext cx="6096000" cy="14096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u="sng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miesto za edukačný projekt </a:t>
            </a:r>
            <a:endParaRPr lang="sk-SK" sz="2000" u="sng" dirty="0" smtClean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49580">
              <a:lnSpc>
                <a:spcPct val="107000"/>
              </a:lnSpc>
            </a:pP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Viera </a:t>
            </a:r>
            <a:r>
              <a:rPr lang="sk-SK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Ballasch</a:t>
            </a: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Dandárová</a:t>
            </a: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Petra </a:t>
            </a:r>
            <a:r>
              <a:rPr lang="sk-SK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Filipiaková</a:t>
            </a:r>
            <a:endParaRPr lang="sk-SK" sz="20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>
              <a:lnSpc>
                <a:spcPct val="107000"/>
              </a:lnSpc>
              <a:spcAft>
                <a:spcPts val="0"/>
              </a:spcAft>
            </a:pPr>
            <a:r>
              <a:rPr lang="sk-SK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VSG mini</a:t>
            </a:r>
            <a:r>
              <a:rPr lang="sk-SK" sz="2000" i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k-SK" sz="2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>
              <a:lnSpc>
                <a:spcPct val="107000"/>
              </a:lnSpc>
              <a:spcAft>
                <a:spcPts val="0"/>
              </a:spcAft>
            </a:pPr>
            <a:r>
              <a:rPr lang="sk-SK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realizovaný vo Východoslovenskej </a:t>
            </a:r>
            <a:r>
              <a:rPr lang="sk-SK" sz="2000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galérii</a:t>
            </a:r>
            <a:endParaRPr lang="sk-SK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326" y="2618019"/>
            <a:ext cx="2717179" cy="408829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355" y="2608272"/>
            <a:ext cx="6125166" cy="409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054" y="0"/>
            <a:ext cx="9725891" cy="6881067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89238" y="2486024"/>
            <a:ext cx="16269864" cy="6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3564835" y="538204"/>
            <a:ext cx="6096000" cy="14096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u="sng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miesto za edukačný projekt </a:t>
            </a:r>
            <a:endParaRPr lang="sk-SK" sz="2000" u="sng" dirty="0" smtClean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49580">
              <a:lnSpc>
                <a:spcPct val="107000"/>
              </a:lnSpc>
            </a:pP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Martina </a:t>
            </a:r>
            <a:r>
              <a:rPr lang="sk-SK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Martincová</a:t>
            </a:r>
            <a:endParaRPr lang="sk-SK" sz="20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>
              <a:lnSpc>
                <a:spcPct val="107000"/>
              </a:lnSpc>
              <a:spcAft>
                <a:spcPts val="0"/>
              </a:spcAft>
            </a:pPr>
            <a:r>
              <a:rPr lang="sk-SK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 bodu k pamäťovej stope</a:t>
            </a:r>
            <a:r>
              <a:rPr lang="sk-SK" sz="2000" i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k-SK" sz="2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>
              <a:lnSpc>
                <a:spcPct val="107000"/>
              </a:lnSpc>
              <a:spcAft>
                <a:spcPts val="0"/>
              </a:spcAft>
            </a:pPr>
            <a:r>
              <a:rPr lang="sk-SK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realizovaný v Stredoslovenskej </a:t>
            </a:r>
            <a:r>
              <a:rPr lang="sk-SK" sz="2000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galérii</a:t>
            </a:r>
            <a:endParaRPr lang="sk-SK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305" y="2486024"/>
            <a:ext cx="5632174" cy="422413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79" y="2486024"/>
            <a:ext cx="2835560" cy="425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75" y="0"/>
            <a:ext cx="9725891" cy="6881067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89238" y="2486024"/>
            <a:ext cx="16269864" cy="6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3670852" y="538204"/>
            <a:ext cx="6096000" cy="14096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u="sng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miesto </a:t>
            </a:r>
            <a:r>
              <a:rPr lang="sk-SK" sz="2000" u="sng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 edukačný projekt </a:t>
            </a:r>
            <a:endParaRPr lang="sk-SK" sz="2000" u="sng" dirty="0" smtClean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49580">
              <a:lnSpc>
                <a:spcPct val="107000"/>
              </a:lnSpc>
            </a:pP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Daniela </a:t>
            </a:r>
            <a:r>
              <a:rPr lang="sk-SK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Čarná</a:t>
            </a: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Lucia </a:t>
            </a:r>
            <a:r>
              <a:rPr lang="sk-SK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Kotvanová</a:t>
            </a: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sk-SK" sz="20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>
              <a:lnSpc>
                <a:spcPct val="107000"/>
              </a:lnSpc>
              <a:spcAft>
                <a:spcPts val="0"/>
              </a:spcAft>
            </a:pPr>
            <a:r>
              <a:rPr lang="sk-SK" sz="20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Detský </a:t>
            </a:r>
            <a:r>
              <a:rPr lang="sk-SK" sz="2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mediátor</a:t>
            </a:r>
            <a:endParaRPr lang="sk-SK" sz="2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0215">
              <a:lnSpc>
                <a:spcPct val="107000"/>
              </a:lnSpc>
              <a:spcAft>
                <a:spcPts val="0"/>
              </a:spcAft>
            </a:pPr>
            <a:r>
              <a:rPr lang="sk-SK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realizovaný v </a:t>
            </a:r>
            <a:r>
              <a:rPr lang="sk-SK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Kunsthalle</a:t>
            </a:r>
            <a:r>
              <a:rPr lang="sk-SK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Bratislava</a:t>
            </a:r>
            <a:endParaRPr lang="sk-SK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521" y="2584187"/>
            <a:ext cx="2692683" cy="404634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336" y="2568181"/>
            <a:ext cx="5413385" cy="406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907" y="-23067"/>
            <a:ext cx="9725891" cy="6881067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4882881" y="1235230"/>
            <a:ext cx="54874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sk-SK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4/ iný odborný </a:t>
            </a:r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projekt </a:t>
            </a:r>
            <a:r>
              <a:rPr lang="sk-SK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sk-SK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039479"/>
              </p:ext>
            </p:extLst>
          </p:nvPr>
        </p:nvGraphicFramePr>
        <p:xfrm>
          <a:off x="1751527" y="2778284"/>
          <a:ext cx="8618754" cy="3642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8050"/>
                <a:gridCol w="3232598"/>
                <a:gridCol w="2308106"/>
              </a:tblGrid>
              <a:tr h="169545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Michaela Poliaková - </a:t>
                      </a:r>
                      <a:r>
                        <a:rPr lang="sk-SK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Addová</a:t>
                      </a:r>
                      <a:endParaRPr lang="sk-SK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Reštaurovanie dvoch neskorobarokových sôch zo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slanického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oltára </a:t>
                      </a:r>
                      <a:r>
                        <a:rPr lang="sk-SK" sz="14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Ukrižovania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reštaurovanie zo zbierky Oravskej galérie 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Oravská Galéria Dolný Kubín</a:t>
                      </a:r>
                    </a:p>
                  </a:txBody>
                  <a:tcPr marL="44450" marR="44450" marT="0" marB="0"/>
                </a:tc>
              </a:tr>
              <a:tr h="169545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Peter </a:t>
                      </a:r>
                      <a:r>
                        <a:rPr lang="sk-SK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Tajkov</a:t>
                      </a: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(kurátor), </a:t>
                      </a:r>
                      <a:r>
                        <a:rPr lang="sk-SK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</a:t>
                      </a: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Miroslav Kleban (asistent kurátora, VSG)</a:t>
                      </a:r>
                      <a:endParaRPr lang="sk-SK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i="1" dirty="0" smtClean="0">
                          <a:solidFill>
                            <a:schemeClr val="tx1"/>
                          </a:solidFill>
                        </a:rPr>
                        <a:t>Po moderne /</a:t>
                      </a:r>
                      <a:r>
                        <a:rPr lang="sk-SK" sz="1400" i="1" baseline="0" dirty="0" smtClean="0">
                          <a:solidFill>
                            <a:schemeClr val="tx1"/>
                          </a:solidFill>
                        </a:rPr>
                        <a:t> M</a:t>
                      </a:r>
                      <a:r>
                        <a:rPr lang="sk-SK" sz="1400" i="1" dirty="0" smtClean="0">
                          <a:solidFill>
                            <a:schemeClr val="tx1"/>
                          </a:solidFill>
                        </a:rPr>
                        <a:t>etropola východu 1945 - 1989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mimoriadne zhodnotenie zbierkového fondu Východoslovenskej galérie</a:t>
                      </a:r>
                      <a:endParaRPr lang="sk-SK" sz="14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Východoslovenská </a:t>
                      </a:r>
                      <a:r>
                        <a:rPr lang="sk-SK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galéria, Košice</a:t>
                      </a:r>
                      <a:endParaRPr lang="sk-SK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</a:tr>
              <a:tr h="16954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Peter </a:t>
                      </a:r>
                      <a:r>
                        <a:rPr lang="sk-SK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Tajkov</a:t>
                      </a: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(kurátor), </a:t>
                      </a:r>
                      <a:r>
                        <a:rPr lang="sk-SK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</a:t>
                      </a: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Miroslav Kleban (asistent kurátora VSG), </a:t>
                      </a:r>
                      <a:r>
                        <a:rPr lang="sk-SK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zerozero</a:t>
                      </a: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(architektúra výstavy)</a:t>
                      </a:r>
                      <a:endParaRPr lang="sk-SK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i="1" dirty="0" smtClean="0">
                          <a:solidFill>
                            <a:schemeClr val="tx1"/>
                          </a:solidFill>
                        </a:rPr>
                        <a:t>Po moderne /</a:t>
                      </a:r>
                      <a:r>
                        <a:rPr lang="sk-SK" sz="1400" i="1" baseline="0" dirty="0" smtClean="0">
                          <a:solidFill>
                            <a:schemeClr val="tx1"/>
                          </a:solidFill>
                        </a:rPr>
                        <a:t> M</a:t>
                      </a:r>
                      <a:r>
                        <a:rPr lang="sk-SK" sz="1400" i="1" dirty="0" smtClean="0">
                          <a:solidFill>
                            <a:schemeClr val="tx1"/>
                          </a:solidFill>
                        </a:rPr>
                        <a:t>etropola východu 1945 - 1989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architektúra výstavy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Východoslovenská galéria, Košice</a:t>
                      </a:r>
                      <a:endParaRPr lang="sk-SK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</a:tr>
              <a:tr h="169545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Rastislav </a:t>
                      </a:r>
                      <a:r>
                        <a:rPr lang="sk-SK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Sedlačík</a:t>
                      </a: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Marcel </a:t>
                      </a:r>
                      <a:r>
                        <a:rPr lang="sk-SK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Benčík</a:t>
                      </a: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Noro </a:t>
                      </a: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Lacko (kurátor)</a:t>
                      </a:r>
                      <a:endParaRPr lang="sk-SK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Rastislav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Sedlačík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Krajina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dneSKa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sk-SK" sz="14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dizajn 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architektúra </a:t>
                      </a:r>
                      <a:r>
                        <a:rPr lang="sk-SK" sz="14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výstavy</a:t>
                      </a:r>
                      <a:endParaRPr lang="sk-SK" sz="14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Východoslovenská galéria, Košice</a:t>
                      </a:r>
                      <a:endParaRPr lang="sk-SK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</a:tr>
              <a:tr h="169545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Barbara </a:t>
                      </a:r>
                      <a:r>
                        <a:rPr lang="sk-SK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Davidson</a:t>
                      </a: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Mária Ďuricová, Anna </a:t>
                      </a: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Gregová, </a:t>
                      </a: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Zuzana </a:t>
                      </a:r>
                      <a:r>
                        <a:rPr lang="sk-SK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Jakabová</a:t>
                      </a:r>
                      <a:endParaRPr lang="sk-SK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Kráľovná anjelov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reštaurovanie diela zo zbierky Galérie mesta Bratislavy </a:t>
                      </a:r>
                      <a:endParaRPr lang="sk-SK" sz="14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Galéria mesta Bratislavy</a:t>
                      </a:r>
                    </a:p>
                  </a:txBody>
                  <a:tcPr marL="44450" marR="444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94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75" y="0"/>
            <a:ext cx="9725891" cy="6881067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89238" y="2486024"/>
            <a:ext cx="16269864" cy="6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3684104" y="538204"/>
            <a:ext cx="6983896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u="sng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miesto za odborný projekt </a:t>
            </a:r>
            <a:endParaRPr lang="sk-SK" sz="2000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>
              <a:lnSpc>
                <a:spcPct val="107000"/>
              </a:lnSpc>
            </a:pP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Rastislav </a:t>
            </a:r>
            <a:r>
              <a:rPr lang="sk-SK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Sedlačík</a:t>
            </a: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 Marcel </a:t>
            </a:r>
            <a:r>
              <a:rPr lang="sk-SK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Benčík</a:t>
            </a: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Noro </a:t>
            </a:r>
            <a:r>
              <a:rPr lang="sk-SK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Lacko</a:t>
            </a: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sk-SK" sz="20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Rastislav </a:t>
            </a:r>
            <a:r>
              <a:rPr lang="sk-SK" sz="2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Sedlačík</a:t>
            </a:r>
            <a:r>
              <a:rPr lang="sk-SK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Krajina </a:t>
            </a:r>
            <a:r>
              <a:rPr lang="sk-SK" sz="2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dneSKa</a:t>
            </a:r>
            <a:r>
              <a:rPr lang="sk-SK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sk-SK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architektúra výstavy vo Východoslovenskej galérii 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466" y="2613411"/>
            <a:ext cx="5881026" cy="392374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8165" y="3471732"/>
            <a:ext cx="3923746" cy="220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4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75" y="0"/>
            <a:ext cx="9725891" cy="6881067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89238" y="2486024"/>
            <a:ext cx="16269864" cy="6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3675231" y="492666"/>
            <a:ext cx="7248939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u="sng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miesto za odborný projekt </a:t>
            </a:r>
            <a:endParaRPr lang="sk-SK" sz="2000" u="sng" dirty="0" smtClean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>
              <a:lnSpc>
                <a:spcPct val="107000"/>
              </a:lnSpc>
            </a:pP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Barbara </a:t>
            </a:r>
            <a:r>
              <a:rPr lang="sk-SK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Davidson</a:t>
            </a: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Mária Ďuricová, Anna Gregová, </a:t>
            </a:r>
            <a:endParaRPr lang="sk-SK" sz="20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>
              <a:lnSpc>
                <a:spcPct val="107000"/>
              </a:lnSpc>
            </a:pPr>
            <a:r>
              <a:rPr lang="sk-SK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Zuzana </a:t>
            </a:r>
            <a:r>
              <a:rPr lang="sk-SK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Jakabová</a:t>
            </a:r>
            <a:r>
              <a:rPr lang="sk-SK" sz="2000" b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k-SK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Kráľovná </a:t>
            </a:r>
            <a:r>
              <a:rPr lang="sk-SK" sz="2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anjelov </a:t>
            </a:r>
            <a:endParaRPr lang="sk-SK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sk-SK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reštaurovanie diela zo zbierky Galérie mesta Bratislavy 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4403" y="2586140"/>
            <a:ext cx="5056396" cy="336408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059" y="2586140"/>
            <a:ext cx="4486758" cy="336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4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75" y="0"/>
            <a:ext cx="9725891" cy="6881067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89238" y="2486024"/>
            <a:ext cx="16269864" cy="6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3657601" y="508325"/>
            <a:ext cx="8020366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u="sng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miesto </a:t>
            </a:r>
            <a:r>
              <a:rPr lang="sk-SK" sz="2000" u="sng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 odborný projekt </a:t>
            </a:r>
            <a:r>
              <a:rPr lang="sk-SK" sz="2000" u="sng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449580">
              <a:lnSpc>
                <a:spcPct val="107000"/>
              </a:lnSpc>
            </a:pPr>
            <a:r>
              <a:rPr lang="sk-SK" sz="20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Peter </a:t>
            </a:r>
            <a:r>
              <a:rPr lang="sk-SK" sz="2000" b="1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Tajkov</a:t>
            </a:r>
            <a:r>
              <a:rPr lang="sk-SK" sz="20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(kurátor)</a:t>
            </a:r>
          </a:p>
          <a:p>
            <a:pPr marL="449580">
              <a:lnSpc>
                <a:spcPct val="107000"/>
              </a:lnSpc>
            </a:pPr>
            <a:r>
              <a:rPr lang="sk-SK" sz="20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Miroslav Kleban (asistent </a:t>
            </a:r>
            <a:r>
              <a:rPr lang="sk-SK" sz="2000" b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kurátora, VSG)</a:t>
            </a:r>
            <a:endParaRPr lang="sk-SK" sz="20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sk-SK" sz="20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</a:t>
            </a:r>
            <a:r>
              <a:rPr lang="sk-SK" sz="2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moderne </a:t>
            </a:r>
            <a:r>
              <a:rPr lang="sk-SK" sz="20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Metropola </a:t>
            </a:r>
            <a:r>
              <a:rPr lang="sk-SK" sz="2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východu </a:t>
            </a:r>
            <a:r>
              <a:rPr lang="sk-SK" sz="20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1945 - 1989</a:t>
            </a:r>
            <a:endParaRPr lang="sk-SK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sk-SK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sk-SK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imoriadne </a:t>
            </a:r>
            <a:r>
              <a:rPr lang="sk-SK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zhodnotenie </a:t>
            </a:r>
            <a:r>
              <a:rPr lang="sk-SK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zbierkového </a:t>
            </a:r>
            <a:r>
              <a:rPr lang="sk-SK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fondu </a:t>
            </a:r>
            <a:endParaRPr lang="sk-SK" sz="2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sk-SK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Východoslovenskej </a:t>
            </a:r>
            <a:r>
              <a:rPr lang="sk-SK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galérie 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420" y="2608023"/>
            <a:ext cx="4791552" cy="3161773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5677" y="2608023"/>
            <a:ext cx="4748349" cy="31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391" y="0"/>
            <a:ext cx="9725891" cy="6881067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3676" y="2602026"/>
            <a:ext cx="9360585" cy="353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907" y="-23067"/>
            <a:ext cx="9725891" cy="6881067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4882881" y="1235230"/>
            <a:ext cx="49648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sk-SK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5/ nezávislý </a:t>
            </a:r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projekt </a:t>
            </a:r>
            <a:r>
              <a:rPr lang="sk-SK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sk-SK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725294"/>
              </p:ext>
            </p:extLst>
          </p:nvPr>
        </p:nvGraphicFramePr>
        <p:xfrm>
          <a:off x="1815921" y="2360898"/>
          <a:ext cx="8628844" cy="43373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17442"/>
                <a:gridCol w="3530861"/>
                <a:gridCol w="2380541"/>
              </a:tblGrid>
              <a:tr h="169545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Eva </a:t>
                      </a:r>
                      <a:r>
                        <a:rPr lang="sk-SK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Dudzíková</a:t>
                      </a:r>
                      <a:endParaRPr lang="sk-SK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Umenie nie história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Stará škola </a:t>
                      </a:r>
                      <a:r>
                        <a:rPr lang="sk-SK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OZ (KC Diera do sveta)</a:t>
                      </a:r>
                      <a:endParaRPr lang="sk-SK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</a:tr>
              <a:tr h="169545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Norbert Lacko, </a:t>
                      </a: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Silvia </a:t>
                      </a: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sk-SK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Čúzyová</a:t>
                      </a:r>
                      <a:endParaRPr lang="sk-SK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Rožňavské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radiály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5 -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Rurálna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epopej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Andrej Dúbravský a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Ryosuke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Kumakura</a:t>
                      </a:r>
                      <a:endParaRPr lang="sk-SK" sz="14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Galéria Baníckeho múzea v Rožňave</a:t>
                      </a:r>
                    </a:p>
                  </a:txBody>
                  <a:tcPr marL="44450" marR="44450" marT="0" marB="0"/>
                </a:tc>
              </a:tr>
              <a:tr h="169545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Daniel Grúň (kurátor</a:t>
                      </a: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), </a:t>
                      </a: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Tomáš </a:t>
                      </a:r>
                      <a:r>
                        <a:rPr lang="sk-SK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Glanc</a:t>
                      </a: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sk-SK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spolukurátor</a:t>
                      </a: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), </a:t>
                      </a:r>
                      <a:r>
                        <a:rPr lang="sk-SK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Sabine</a:t>
                      </a: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Hänsgen</a:t>
                      </a: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sk-SK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spolukurátor</a:t>
                      </a: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), </a:t>
                      </a: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Matej </a:t>
                      </a:r>
                      <a:r>
                        <a:rPr lang="sk-SK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Gavula</a:t>
                      </a: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(architekt</a:t>
                      </a: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),   Zlatka </a:t>
                      </a:r>
                      <a:r>
                        <a:rPr lang="sk-SK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Borůvková</a:t>
                      </a: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(produkcia)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Poézia a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performancia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Východoeurópska</a:t>
                      </a:r>
                      <a:b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perspektíva / výstava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Nová synagóga </a:t>
                      </a:r>
                      <a:r>
                        <a:rPr lang="sk-SK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Žilina</a:t>
                      </a:r>
                      <a:endParaRPr lang="sk-SK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</a:tr>
              <a:tr h="169545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Zuzana </a:t>
                      </a:r>
                      <a:r>
                        <a:rPr lang="sk-SK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Novotová</a:t>
                      </a: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Godálová</a:t>
                      </a:r>
                      <a:endParaRPr lang="sk-SK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sk-SK" sz="14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Monika a Bohuš </a:t>
                      </a:r>
                      <a:r>
                        <a:rPr lang="sk-SK" sz="14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Kubinskí</a:t>
                      </a:r>
                      <a:r>
                        <a:rPr lang="sk-SK" sz="14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CACHE</a:t>
                      </a:r>
                      <a:endParaRPr lang="sk-SK" sz="14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Nástupište 1-12, Topoľčany</a:t>
                      </a:r>
                    </a:p>
                  </a:txBody>
                  <a:tcPr marL="44450" marR="44450" marT="0" marB="0"/>
                </a:tc>
              </a:tr>
              <a:tr h="169545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Peter </a:t>
                      </a:r>
                      <a:r>
                        <a:rPr lang="sk-SK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Javorík</a:t>
                      </a:r>
                      <a:endParaRPr lang="sk-SK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Poster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Quadrienale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Berdejov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2017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Bašta - Kultúrno komunitné </a:t>
                      </a:r>
                      <a:r>
                        <a:rPr lang="sk-SK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centrum, Bardejov </a:t>
                      </a:r>
                      <a:endParaRPr lang="sk-SK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</a:tr>
              <a:tr h="169545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Ľubomír </a:t>
                      </a:r>
                      <a:r>
                        <a:rPr lang="sk-SK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Podušel</a:t>
                      </a:r>
                      <a:endParaRPr lang="sk-SK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Albín </a:t>
                      </a:r>
                      <a:r>
                        <a:rPr lang="sk-SK" sz="14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Brunovský: 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Záhrada snov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Galéria </a:t>
                      </a:r>
                      <a:r>
                        <a:rPr lang="sk-SK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Nedbalka</a:t>
                      </a:r>
                      <a:endParaRPr lang="sk-SK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</a:tr>
              <a:tr h="169545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Michal Turkovič, Filip Sabol, Bohunka Zamecová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hore_dole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/ projekt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up_stairs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Galéria UMELKA</a:t>
                      </a:r>
                    </a:p>
                  </a:txBody>
                  <a:tcPr marL="44450" marR="44450" marT="0" marB="0"/>
                </a:tc>
              </a:tr>
              <a:tr h="169545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Miloš </a:t>
                      </a:r>
                      <a:r>
                        <a:rPr lang="sk-SK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Kopták</a:t>
                      </a: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Mária Rojko</a:t>
                      </a: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sk-SK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Ida</a:t>
                      </a:r>
                      <a:r>
                        <a:rPr lang="sk-SK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Želinská</a:t>
                      </a:r>
                      <a:endParaRPr lang="sk-SK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Fenomén edície STOPY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TOTO! je galéria</a:t>
                      </a:r>
                    </a:p>
                  </a:txBody>
                  <a:tcPr marL="44450" marR="44450" marT="0" marB="0"/>
                </a:tc>
              </a:tr>
              <a:tr h="169545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Bohunka</a:t>
                      </a: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Zamecová</a:t>
                      </a:r>
                      <a:endParaRPr lang="sk-SK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Katarína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Kvietiková-Bekéniová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Terra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4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Incognita</a:t>
                      </a:r>
                      <a:endParaRPr lang="sk-SK" sz="14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Galéria </a:t>
                      </a:r>
                      <a:r>
                        <a:rPr lang="sk-SK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Nedbalka</a:t>
                      </a:r>
                      <a:endParaRPr lang="sk-SK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</a:tr>
              <a:tr h="169545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Sylva</a:t>
                      </a:r>
                      <a:r>
                        <a:rPr lang="sk-SK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Petrová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Palo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4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Macho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sk-SK" sz="14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Časovanie čiary /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Timing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Line</a:t>
                      </a:r>
                      <a:endParaRPr lang="sk-SK" sz="14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Galéria </a:t>
                      </a:r>
                      <a:r>
                        <a:rPr lang="sk-SK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Nedbalka</a:t>
                      </a:r>
                      <a:endParaRPr lang="sk-SK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7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75" y="0"/>
            <a:ext cx="9725891" cy="6881067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89238" y="2486024"/>
            <a:ext cx="16269864" cy="6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3684104" y="548976"/>
            <a:ext cx="6096000" cy="13880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u="sng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miesto za nezávislý projekt</a:t>
            </a:r>
            <a:r>
              <a:rPr lang="sk-SK" sz="20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sk-SK" sz="2000" b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449580">
              <a:lnSpc>
                <a:spcPct val="107000"/>
              </a:lnSpc>
            </a:pP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Zuzana </a:t>
            </a:r>
            <a:r>
              <a:rPr lang="sk-SK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Novotová</a:t>
            </a:r>
            <a:r>
              <a:rPr lang="sk-SK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Godálová</a:t>
            </a:r>
            <a:endParaRPr lang="sk-SK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sk-SK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Monika </a:t>
            </a:r>
            <a:r>
              <a:rPr lang="sk-SK" sz="2000" i="1" dirty="0">
                <a:latin typeface="Arial" panose="020B0604020202020204" pitchFamily="34" charset="0"/>
                <a:cs typeface="Arial" panose="020B0604020202020204" pitchFamily="34" charset="0"/>
              </a:rPr>
              <a:t>a Bohuš </a:t>
            </a:r>
            <a:r>
              <a:rPr lang="sk-SK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Kubinskí</a:t>
            </a:r>
            <a:r>
              <a:rPr lang="sk-SK" sz="2000" i="1" dirty="0">
                <a:latin typeface="Arial" panose="020B0604020202020204" pitchFamily="34" charset="0"/>
                <a:cs typeface="Arial" panose="020B0604020202020204" pitchFamily="34" charset="0"/>
              </a:rPr>
              <a:t>: CACHE</a:t>
            </a: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sk-SK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výstava </a:t>
            </a:r>
            <a:r>
              <a:rPr lang="sk-SK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realizovaná v Nástupišti </a:t>
            </a:r>
            <a:r>
              <a:rPr lang="sk-SK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1-12</a:t>
            </a:r>
            <a:endParaRPr lang="sk-SK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499" y="2581323"/>
            <a:ext cx="4770921" cy="319148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420" y="2581323"/>
            <a:ext cx="4784893" cy="319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75" y="0"/>
            <a:ext cx="9725891" cy="6881067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89238" y="2486024"/>
            <a:ext cx="16269864" cy="6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3697356" y="546507"/>
            <a:ext cx="6096000" cy="13930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u="sng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miesto za nezávislý projekt</a:t>
            </a:r>
            <a:r>
              <a:rPr lang="sk-SK" sz="20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2000" b="1" dirty="0" smtClean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>
              <a:lnSpc>
                <a:spcPct val="107000"/>
              </a:lnSpc>
            </a:pP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Miloš </a:t>
            </a:r>
            <a:r>
              <a:rPr lang="sk-SK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Kopták</a:t>
            </a: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Mária Rojko, Ida </a:t>
            </a:r>
            <a:r>
              <a:rPr lang="sk-SK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Želinská</a:t>
            </a:r>
            <a:r>
              <a:rPr lang="sk-SK" sz="2000" b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k-SK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sk-SK" sz="2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Fenomén edície STOPY </a:t>
            </a:r>
            <a:endParaRPr lang="sk-SK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sk-SK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realizovaný v TOTO! je </a:t>
            </a:r>
            <a:r>
              <a:rPr lang="sk-SK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galéria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946" y="2611178"/>
            <a:ext cx="4460645" cy="334548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061" y="2611179"/>
            <a:ext cx="5002593" cy="334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8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75" y="0"/>
            <a:ext cx="9725891" cy="6881067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89238" y="2486024"/>
            <a:ext cx="16269864" cy="6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3657598" y="483815"/>
            <a:ext cx="6957391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u="sng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miesto </a:t>
            </a:r>
            <a:r>
              <a:rPr lang="sk-SK" sz="20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nezávislý </a:t>
            </a:r>
            <a:r>
              <a:rPr lang="sk-SK" sz="2000" u="sng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</a:t>
            </a:r>
          </a:p>
          <a:p>
            <a:pPr marL="449580">
              <a:lnSpc>
                <a:spcPct val="107000"/>
              </a:lnSpc>
            </a:pPr>
            <a:r>
              <a:rPr lang="sk-SK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Daniel </a:t>
            </a: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Grúň (kurátor), </a:t>
            </a:r>
            <a:r>
              <a:rPr lang="sk-SK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Tomáš </a:t>
            </a:r>
            <a:r>
              <a:rPr lang="sk-SK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Glanc</a:t>
            </a: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spolukurátor</a:t>
            </a: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sk-SK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Sabine</a:t>
            </a: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Hänsgen</a:t>
            </a: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spolukurátor</a:t>
            </a: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Matej </a:t>
            </a:r>
            <a:r>
              <a:rPr lang="sk-SK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Gavula</a:t>
            </a: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(architekt), </a:t>
            </a:r>
            <a:r>
              <a:rPr lang="sk-SK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Zlatka </a:t>
            </a:r>
            <a:r>
              <a:rPr lang="sk-SK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Borůvková</a:t>
            </a: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(produkcia)</a:t>
            </a:r>
          </a:p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Poézia </a:t>
            </a:r>
            <a:r>
              <a:rPr lang="sk-SK" sz="2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sk-SK" sz="2000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performancia</a:t>
            </a:r>
            <a:r>
              <a:rPr lang="sk-SK" sz="2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Východoeurópska perspektíva </a:t>
            </a:r>
            <a:endParaRPr lang="sk-SK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sk-SK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výstava realizovaná v Novej synagóge v </a:t>
            </a:r>
            <a:r>
              <a:rPr lang="sk-SK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Žiline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9382" y="2618125"/>
            <a:ext cx="9572075" cy="31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8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279" y="0"/>
            <a:ext cx="9725891" cy="6881067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89238" y="2486024"/>
            <a:ext cx="16269864" cy="6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3843129" y="101157"/>
            <a:ext cx="6988275" cy="6678751"/>
          </a:xfrm>
          <a:prstGeom prst="rect">
            <a:avLst/>
          </a:prstGeom>
          <a:solidFill>
            <a:srgbClr val="EAEFF7"/>
          </a:solidFill>
        </p:spPr>
        <p:txBody>
          <a:bodyPr wrap="square">
            <a:spAutoFit/>
          </a:bodyPr>
          <a:lstStyle/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b="1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1/ edičný projekt</a:t>
            </a:r>
          </a:p>
          <a:p>
            <a:pPr marL="906780" indent="-457200">
              <a:lnSpc>
                <a:spcPct val="107000"/>
              </a:lnSpc>
              <a:buFont typeface="+mj-lt"/>
              <a:buAutoNum type="arabicPeriod"/>
            </a:pPr>
            <a:r>
              <a:rPr lang="sk-SK" sz="2000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miesto 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Monika </a:t>
            </a:r>
            <a:r>
              <a:rPr lang="sk-SK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Mitášová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 a kolektív </a:t>
            </a:r>
            <a:r>
              <a:rPr lang="sk-SK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autorov</a:t>
            </a:r>
            <a:endParaRPr lang="sk-SK" sz="2000" dirty="0" smtClean="0">
              <a:solidFill>
                <a:srgbClr val="22222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678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k-SK" sz="20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sk-SK" sz="2000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iesto 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Mira </a:t>
            </a:r>
            <a:r>
              <a:rPr lang="sk-SK" sz="2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Sikorová-Putišová</a:t>
            </a:r>
            <a:r>
              <a:rPr lang="sk-SK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marL="90678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k-SK" sz="2000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miesto </a:t>
            </a:r>
            <a:r>
              <a:rPr lang="sk-SK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Zsófia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sk-SK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Kiss-</a:t>
            </a:r>
            <a:r>
              <a:rPr lang="sk-SK" sz="2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Szemán</a:t>
            </a:r>
            <a:endParaRPr lang="sk-SK" sz="2000" dirty="0" smtClean="0">
              <a:solidFill>
                <a:srgbClr val="22222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b="1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2/ kurátorský projekt</a:t>
            </a:r>
          </a:p>
          <a:p>
            <a:pPr marL="906780" indent="-457200">
              <a:lnSpc>
                <a:spcPct val="107000"/>
              </a:lnSpc>
              <a:buFont typeface="+mj-lt"/>
              <a:buAutoNum type="arabicPeriod"/>
            </a:pPr>
            <a:r>
              <a:rPr lang="sk-SK" sz="2000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miesto 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Mira Keratová </a:t>
            </a:r>
            <a:r>
              <a:rPr lang="sk-SK" sz="2000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906780" indent="-457200">
              <a:lnSpc>
                <a:spcPct val="107000"/>
              </a:lnSpc>
              <a:buFont typeface="+mj-lt"/>
              <a:buAutoNum type="arabicPeriod"/>
            </a:pPr>
            <a:r>
              <a:rPr lang="sk-SK" sz="2000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miesto 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Peter </a:t>
            </a:r>
            <a:r>
              <a:rPr lang="sk-SK" sz="2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Tajkov</a:t>
            </a:r>
            <a:endParaRPr lang="sk-SK" sz="20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906780" indent="-457200">
              <a:lnSpc>
                <a:spcPct val="107000"/>
              </a:lnSpc>
              <a:buFont typeface="+mj-lt"/>
              <a:buAutoNum type="arabicPeriod"/>
            </a:pPr>
            <a:r>
              <a:rPr lang="sk-SK" sz="2000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miesto 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Ľudmila Kasaj Poláčková</a:t>
            </a:r>
            <a:endParaRPr lang="sk-SK" sz="2000" b="1" dirty="0" smtClean="0">
              <a:solidFill>
                <a:srgbClr val="22222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b="1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3/ edukačný projekt</a:t>
            </a:r>
          </a:p>
          <a:p>
            <a:pPr marL="906780" indent="-457200">
              <a:lnSpc>
                <a:spcPct val="107000"/>
              </a:lnSpc>
              <a:buFont typeface="+mj-lt"/>
              <a:buAutoNum type="arabicPeriod"/>
            </a:pPr>
            <a:r>
              <a:rPr lang="sk-SK" sz="2000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miesto 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Daniela </a:t>
            </a:r>
            <a:r>
              <a:rPr lang="sk-SK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Čarná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, Lucia </a:t>
            </a:r>
            <a:r>
              <a:rPr lang="sk-SK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Kotvanová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 </a:t>
            </a:r>
            <a:endParaRPr lang="sk-SK" sz="2000" dirty="0">
              <a:solidFill>
                <a:srgbClr val="22222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6780" indent="-457200">
              <a:lnSpc>
                <a:spcPct val="107000"/>
              </a:lnSpc>
              <a:buFont typeface="+mj-lt"/>
              <a:buAutoNum type="arabicPeriod"/>
            </a:pPr>
            <a:r>
              <a:rPr lang="sk-SK" sz="2000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miesto 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Martina </a:t>
            </a:r>
            <a:r>
              <a:rPr lang="sk-SK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Martincová</a:t>
            </a:r>
            <a:endParaRPr lang="sk-SK" sz="2000" dirty="0">
              <a:solidFill>
                <a:srgbClr val="22222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6780" indent="-457200">
              <a:lnSpc>
                <a:spcPct val="107000"/>
              </a:lnSpc>
              <a:buFont typeface="+mj-lt"/>
              <a:buAutoNum type="arabicPeriod"/>
            </a:pPr>
            <a:r>
              <a:rPr lang="sk-SK" sz="2000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miesto 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Viera </a:t>
            </a:r>
            <a:r>
              <a:rPr lang="sk-SK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Ballasch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Dandárová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, Petra </a:t>
            </a:r>
            <a:r>
              <a:rPr lang="sk-SK" sz="2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Filipiaková</a:t>
            </a:r>
            <a:endParaRPr lang="sk-SK" sz="2000" b="1" dirty="0" smtClean="0">
              <a:solidFill>
                <a:srgbClr val="22222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b="1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4/ iný odborný projekt</a:t>
            </a:r>
          </a:p>
          <a:p>
            <a:pPr marL="906780" indent="-457200">
              <a:lnSpc>
                <a:spcPct val="107000"/>
              </a:lnSpc>
              <a:buFont typeface="+mj-lt"/>
              <a:buAutoNum type="arabicPeriod"/>
            </a:pPr>
            <a:r>
              <a:rPr lang="sk-SK" sz="2000" dirty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sk-SK" sz="2000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iesto </a:t>
            </a:r>
            <a:r>
              <a:rPr lang="sk-SK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P. </a:t>
            </a:r>
            <a:r>
              <a:rPr lang="sk-SK" sz="2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Tajkov</a:t>
            </a:r>
            <a:r>
              <a:rPr lang="sk-SK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(kurátor), M. Kleban (asistent kurátora, VSG)</a:t>
            </a:r>
            <a:endParaRPr lang="sk-SK" sz="2000" dirty="0">
              <a:solidFill>
                <a:srgbClr val="22222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678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k-SK" sz="2000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miesto </a:t>
            </a:r>
            <a:r>
              <a:rPr lang="sk-SK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B. </a:t>
            </a:r>
            <a:r>
              <a:rPr lang="sk-SK" sz="2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Davidson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, </a:t>
            </a:r>
            <a:r>
              <a:rPr lang="sk-SK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M. Ďuricová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, </a:t>
            </a:r>
            <a:r>
              <a:rPr lang="sk-SK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A. Gregová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, </a:t>
            </a:r>
            <a:r>
              <a:rPr lang="sk-SK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Z. </a:t>
            </a:r>
            <a:r>
              <a:rPr lang="sk-SK" sz="2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Jakabová</a:t>
            </a:r>
            <a:endParaRPr lang="sk-SK" sz="2000" dirty="0">
              <a:solidFill>
                <a:srgbClr val="22222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6780" indent="-457200">
              <a:lnSpc>
                <a:spcPct val="107000"/>
              </a:lnSpc>
              <a:buFont typeface="+mj-lt"/>
              <a:buAutoNum type="arabicPeriod"/>
            </a:pPr>
            <a:r>
              <a:rPr lang="sk-SK" sz="2000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miesto 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Rastislav </a:t>
            </a:r>
            <a:r>
              <a:rPr lang="sk-SK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Sedlačík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, Marcel </a:t>
            </a:r>
            <a:r>
              <a:rPr lang="sk-SK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Benčík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, Noro </a:t>
            </a:r>
            <a:r>
              <a:rPr lang="sk-SK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Lacko</a:t>
            </a:r>
            <a:endParaRPr lang="sk-SK" sz="2000" b="1" dirty="0" smtClean="0">
              <a:solidFill>
                <a:srgbClr val="22222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b="1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5/ nezávislý projekt  </a:t>
            </a:r>
          </a:p>
          <a:p>
            <a:pPr marL="90678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k-SK" sz="2000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miesto </a:t>
            </a:r>
            <a:r>
              <a:rPr lang="sk-SK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D. </a:t>
            </a:r>
            <a:r>
              <a:rPr lang="sk-SK" sz="2000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Grúň</a:t>
            </a:r>
            <a:r>
              <a:rPr lang="sk-SK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sk-SK" sz="2000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T. </a:t>
            </a:r>
            <a:r>
              <a:rPr lang="sk-SK" sz="2000" dirty="0" err="1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Glanc</a:t>
            </a:r>
            <a:r>
              <a:rPr lang="sk-SK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sk-SK" sz="2000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 </a:t>
            </a:r>
            <a:r>
              <a:rPr lang="sk-SK" sz="20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Hänsgen</a:t>
            </a:r>
            <a:r>
              <a:rPr lang="sk-SK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sk-SK" sz="2000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 </a:t>
            </a:r>
            <a:r>
              <a:rPr lang="sk-SK" sz="20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Gavula</a:t>
            </a:r>
            <a:r>
              <a:rPr lang="sk-SK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sk-SK" sz="2000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Z. </a:t>
            </a:r>
            <a:r>
              <a:rPr lang="sk-SK" sz="20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Borůvková</a:t>
            </a:r>
            <a:r>
              <a:rPr lang="sk-SK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sk-SK" sz="2000" dirty="0" smtClean="0">
              <a:solidFill>
                <a:srgbClr val="22222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6780" indent="-457200">
              <a:lnSpc>
                <a:spcPct val="107000"/>
              </a:lnSpc>
              <a:buFont typeface="+mj-lt"/>
              <a:buAutoNum type="arabicPeriod"/>
            </a:pPr>
            <a:r>
              <a:rPr lang="sk-SK" sz="2000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miesto 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Miloš </a:t>
            </a:r>
            <a:r>
              <a:rPr lang="sk-SK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Kopták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, Mária Rojko, Ida </a:t>
            </a:r>
            <a:r>
              <a:rPr lang="sk-SK" sz="2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Želinská</a:t>
            </a:r>
            <a:endParaRPr lang="sk-SK" sz="2000" dirty="0">
              <a:solidFill>
                <a:srgbClr val="222222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6780" indent="-457200">
              <a:lnSpc>
                <a:spcPct val="107000"/>
              </a:lnSpc>
              <a:buFont typeface="+mj-lt"/>
              <a:buAutoNum type="arabicPeriod"/>
            </a:pPr>
            <a:r>
              <a:rPr lang="sk-SK" sz="2000" dirty="0" smtClean="0">
                <a:solidFill>
                  <a:srgbClr val="222222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miesto </a:t>
            </a:r>
            <a:r>
              <a:rPr lang="sk-SK" sz="2000" dirty="0">
                <a:latin typeface="Arial Narrow" panose="020B0606020202030204" pitchFamily="34" charset="0"/>
                <a:cs typeface="Arial" panose="020B0604020202020204" pitchFamily="34" charset="0"/>
              </a:rPr>
              <a:t>Zuzana Novotná </a:t>
            </a:r>
            <a:r>
              <a:rPr lang="sk-SK" sz="2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Godálová</a:t>
            </a:r>
            <a:endParaRPr lang="sk-SK" sz="200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6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4527" y="-95535"/>
            <a:ext cx="5536356" cy="293426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8138" y="2483893"/>
            <a:ext cx="5522745" cy="437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92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787" y="0"/>
            <a:ext cx="9725891" cy="6881067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1871042" y="2512348"/>
            <a:ext cx="7017056" cy="4092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Zuzana Labudová</a:t>
            </a:r>
          </a:p>
          <a:p>
            <a:pPr>
              <a:lnSpc>
                <a:spcPct val="150000"/>
              </a:lnSpc>
            </a:pPr>
            <a:r>
              <a:rPr lang="sk-SK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Hana </a:t>
            </a:r>
            <a:r>
              <a:rPr lang="sk-SK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Hudcovičová</a:t>
            </a:r>
            <a:r>
              <a:rPr lang="sk-SK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Lukšů</a:t>
            </a:r>
            <a:endParaRPr lang="sk-SK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k-SK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Miloslava </a:t>
            </a:r>
            <a:r>
              <a:rPr lang="sk-SK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Borošová</a:t>
            </a:r>
            <a:r>
              <a:rPr lang="sk-SK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sk-SK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Michalcová</a:t>
            </a:r>
            <a:endParaRPr lang="sk-SK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k-SK" sz="2200" b="1" dirty="0">
                <a:latin typeface="Arial" panose="020B0604020202020204" pitchFamily="34" charset="0"/>
                <a:cs typeface="Arial" panose="020B0604020202020204" pitchFamily="34" charset="0"/>
              </a:rPr>
              <a:t>Peter </a:t>
            </a:r>
            <a:r>
              <a:rPr lang="sk-SK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Megyeši</a:t>
            </a:r>
            <a:endParaRPr lang="sk-SK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k-SK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Svätopluk </a:t>
            </a:r>
            <a:r>
              <a:rPr lang="sk-SK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Mikyta</a:t>
            </a:r>
            <a:endParaRPr lang="sk-SK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k-SK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Jana Németh</a:t>
            </a:r>
          </a:p>
          <a:p>
            <a:pPr>
              <a:lnSpc>
                <a:spcPct val="150000"/>
              </a:lnSpc>
            </a:pPr>
            <a:r>
              <a:rPr lang="sk-SK" sz="2200" b="1" dirty="0">
                <a:latin typeface="Arial" panose="020B0604020202020204" pitchFamily="34" charset="0"/>
                <a:cs typeface="Arial" panose="020B0604020202020204" pitchFamily="34" charset="0"/>
              </a:rPr>
              <a:t>Lýdia </a:t>
            </a:r>
            <a:r>
              <a:rPr lang="sk-SK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Pribišová</a:t>
            </a:r>
            <a:endParaRPr lang="sk-SK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sk-SK" sz="2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5379570" y="689721"/>
            <a:ext cx="1793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POROTA</a:t>
            </a:r>
            <a:endParaRPr lang="sk-SK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097" y="2734482"/>
            <a:ext cx="4383110" cy="328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5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613" y="-23067"/>
            <a:ext cx="9725891" cy="6881067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4799526" y="1032336"/>
            <a:ext cx="65338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k-SK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edičný projekt 2017 </a:t>
            </a:r>
          </a:p>
          <a:p>
            <a:pPr fontAlgn="b"/>
            <a:r>
              <a:rPr lang="sk-SK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odborná publikačná činnosť </a:t>
            </a:r>
            <a:endParaRPr lang="sk-SK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uľ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980056"/>
              </p:ext>
            </p:extLst>
          </p:nvPr>
        </p:nvGraphicFramePr>
        <p:xfrm>
          <a:off x="1727942" y="2353503"/>
          <a:ext cx="8940058" cy="43613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7641"/>
                <a:gridCol w="3120572"/>
                <a:gridCol w="2471845"/>
              </a:tblGrid>
              <a:tr h="707781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Monika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Mitášová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a kolektív autorov (M</a:t>
                      </a:r>
                      <a:r>
                        <a:rPr lang="sk-SK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sk-SK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Zervan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H.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Hurnaus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B</a:t>
                      </a:r>
                      <a:r>
                        <a:rPr lang="sk-SK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sk-SK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Brádňanský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V</a:t>
                      </a:r>
                      <a:r>
                        <a:rPr lang="sk-SK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sk-SK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Halada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Vladimír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Dedeček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Interpretácie architektonického diela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Slovenská národná </a:t>
                      </a:r>
                      <a:r>
                        <a:rPr lang="sk-SK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galéria, Bratislava</a:t>
                      </a:r>
                      <a:endParaRPr lang="sk-SK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</a:tr>
              <a:tr h="22909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Zita Kostrová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Energia kresby - Mikuláš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Galanda</a:t>
                      </a:r>
                      <a:endParaRPr lang="sk-SK" sz="14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Turčianska galéria v Martine</a:t>
                      </a:r>
                    </a:p>
                  </a:txBody>
                  <a:tcPr marL="44450" marR="44450" marT="0" marB="0"/>
                </a:tc>
              </a:tr>
              <a:tr h="470115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Omar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Mirza</a:t>
                      </a:r>
                      <a:endParaRPr lang="sk-SK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Otvorená výzva Nitrianskej galérie (SA BU GAM 2017)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Nitrianska galéria</a:t>
                      </a:r>
                    </a:p>
                  </a:txBody>
                  <a:tcPr marL="44450" marR="44450" marT="0" marB="0"/>
                </a:tc>
              </a:tr>
              <a:tr h="711132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Lucia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Vadelová</a:t>
                      </a:r>
                      <a:endParaRPr lang="sk-SK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Zborník prednášok o súčasnom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výtv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um. III. </a:t>
                      </a:r>
                      <a:r>
                        <a:rPr lang="sk-SK" sz="14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 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zameraním na sochu, inštaláciu, objekt a verejný priestor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Nitrianska galéria</a:t>
                      </a:r>
                    </a:p>
                  </a:txBody>
                  <a:tcPr marL="44450" marR="44450" marT="0" marB="0"/>
                </a:tc>
              </a:tr>
              <a:tr h="22909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Mira </a:t>
                      </a:r>
                      <a:r>
                        <a:rPr lang="sk-SK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Sikorová-Putišová</a:t>
                      </a:r>
                      <a:r>
                        <a:rPr lang="sk-SK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Peter </a:t>
                      </a:r>
                      <a:r>
                        <a:rPr lang="sk-SK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Meluzin</a:t>
                      </a:r>
                      <a:endParaRPr lang="sk-SK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meluzin</a:t>
                      </a:r>
                      <a:endParaRPr lang="sk-SK" sz="14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Považská galéria umenia v Žiline</a:t>
                      </a:r>
                    </a:p>
                  </a:txBody>
                  <a:tcPr marL="44450" marR="44450" marT="0" marB="0"/>
                </a:tc>
              </a:tr>
              <a:tr h="22909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Kamila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Paceková</a:t>
                      </a:r>
                      <a:endParaRPr lang="sk-SK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Jubilanti 2015-2016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Galéria umelcov </a:t>
                      </a:r>
                      <a:r>
                        <a:rPr lang="sk-SK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Spiša, Spišská Nová Ves</a:t>
                      </a:r>
                      <a:endParaRPr lang="sk-SK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</a:tr>
              <a:tr h="381986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Zsófia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Kiss-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Szemán</a:t>
                      </a:r>
                      <a:endParaRPr lang="sk-SK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Anton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Jasusch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Pútnici nebies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Galéria mesta Bratislavy</a:t>
                      </a:r>
                    </a:p>
                  </a:txBody>
                  <a:tcPr marL="44450" marR="44450" marT="0" marB="0"/>
                </a:tc>
              </a:tr>
              <a:tr h="22909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Zuzana L. Majlingová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Noviny SSG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Stredoslovenská </a:t>
                      </a:r>
                      <a:r>
                        <a:rPr lang="sk-SK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galéria, Banská Bystrica</a:t>
                      </a:r>
                      <a:endParaRPr lang="sk-SK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</a:tr>
              <a:tr h="470115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Helena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Markusková</a:t>
                      </a:r>
                      <a:endParaRPr lang="sk-SK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Lajos </a:t>
                      </a:r>
                      <a:r>
                        <a:rPr lang="sk-SK" sz="14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Kassák</a:t>
                      </a: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- Re/konštrukcia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Galéria umenia E. Zmetáka v Nových Zámkoch</a:t>
                      </a:r>
                    </a:p>
                  </a:txBody>
                  <a:tcPr marL="44450" marR="44450" marT="0" marB="0"/>
                </a:tc>
              </a:tr>
              <a:tr h="24886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Katarína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Trnovská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Nina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Vrbanová</a:t>
                      </a:r>
                      <a:endParaRPr lang="sk-SK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LAB 2014 - 2017 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Kunsthalle</a:t>
                      </a:r>
                      <a:r>
                        <a:rPr lang="sk-SK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Bratislava</a:t>
                      </a:r>
                    </a:p>
                  </a:txBody>
                  <a:tcPr marL="44450" marR="4445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89238" y="2486024"/>
            <a:ext cx="16269864" cy="6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865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75" y="0"/>
            <a:ext cx="9725891" cy="6881067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89238" y="2486024"/>
            <a:ext cx="16269864" cy="6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4099195" y="538204"/>
            <a:ext cx="6626087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2000" u="sng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miesto za edičný projekt – odbornú publikačnú činnosť</a:t>
            </a:r>
            <a:endParaRPr lang="sk-SK" sz="20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sk-SK" sz="2000" b="1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Zsófia</a:t>
            </a:r>
            <a:r>
              <a:rPr lang="sk-SK" sz="20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Kiss-</a:t>
            </a:r>
            <a:r>
              <a:rPr lang="sk-SK" sz="2000" b="1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Szemán</a:t>
            </a:r>
            <a:endParaRPr lang="sk-SK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2000" i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Anton </a:t>
            </a:r>
            <a:r>
              <a:rPr lang="sk-SK" sz="2000" i="1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Jasusch</a:t>
            </a:r>
            <a:r>
              <a:rPr lang="sk-SK" sz="2000" i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Pútnici nebies</a:t>
            </a:r>
            <a:endParaRPr lang="sk-SK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monografia vydaná </a:t>
            </a:r>
            <a:r>
              <a:rPr lang="sk-SK" sz="2000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Galériou </a:t>
            </a:r>
            <a:r>
              <a:rPr lang="sk-SK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mesta </a:t>
            </a:r>
            <a:r>
              <a:rPr lang="sk-SK" sz="2000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Bratislavy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7876" y="2586079"/>
            <a:ext cx="3429786" cy="369553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062" y="2597426"/>
            <a:ext cx="6017590" cy="369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279" y="0"/>
            <a:ext cx="9725891" cy="6881067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89238" y="2486024"/>
            <a:ext cx="16269864" cy="6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3979925" y="538204"/>
            <a:ext cx="6718852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2000" u="sng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miesto za edičný projekt – odbornú publikačnú činnosť</a:t>
            </a:r>
          </a:p>
          <a:p>
            <a:pPr>
              <a:lnSpc>
                <a:spcPct val="107000"/>
              </a:lnSpc>
            </a:pPr>
            <a:r>
              <a:rPr lang="sk-SK" sz="20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Mira </a:t>
            </a:r>
            <a:r>
              <a:rPr lang="sk-SK" sz="2000" b="1" dirty="0" err="1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Sikorová-Putišová</a:t>
            </a:r>
            <a:r>
              <a:rPr lang="sk-SK" sz="2000" b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Peter </a:t>
            </a:r>
            <a:r>
              <a:rPr lang="sk-SK" sz="2000" b="1" dirty="0" err="1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Meluzin</a:t>
            </a:r>
            <a:endParaRPr lang="sk-SK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2000" i="1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sk-SK" sz="2000" i="1" dirty="0" err="1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eluzin</a:t>
            </a:r>
            <a:r>
              <a:rPr lang="sk-SK" sz="2000" i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k-SK" sz="2000" i="1" dirty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monografia vydaná </a:t>
            </a:r>
            <a:r>
              <a:rPr lang="sk-SK" sz="20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Považškou</a:t>
            </a:r>
            <a:r>
              <a:rPr lang="sk-SK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galériou umenia v </a:t>
            </a:r>
            <a:r>
              <a:rPr lang="sk-SK" sz="2000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Žiline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504" y="2568448"/>
            <a:ext cx="4808720" cy="353257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646" y="2568448"/>
            <a:ext cx="4710102" cy="353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8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75" y="0"/>
            <a:ext cx="9725891" cy="6881067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89238" y="2486024"/>
            <a:ext cx="16269864" cy="6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4123004" y="541555"/>
            <a:ext cx="6642140" cy="2397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2000" u="sng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miesto </a:t>
            </a:r>
            <a:r>
              <a:rPr lang="sk-SK" sz="2000" u="sng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 edičný projekt – odbornú publikačnú </a:t>
            </a:r>
            <a:r>
              <a:rPr lang="sk-SK" sz="2000" u="sng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činnosť</a:t>
            </a:r>
          </a:p>
          <a:p>
            <a:pPr>
              <a:lnSpc>
                <a:spcPct val="107000"/>
              </a:lnSpc>
            </a:pPr>
            <a:r>
              <a:rPr lang="sk-SK" sz="20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Monika </a:t>
            </a:r>
            <a:r>
              <a:rPr lang="sk-SK" sz="2000" b="1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Mitášová</a:t>
            </a:r>
            <a:r>
              <a:rPr lang="sk-SK" sz="20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 kolektív autorov (</a:t>
            </a:r>
            <a:r>
              <a:rPr lang="sk-SK" sz="2000" b="1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Marian</a:t>
            </a:r>
            <a:r>
              <a:rPr lang="sk-SK" sz="20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2000" b="1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Zervan</a:t>
            </a:r>
            <a:r>
              <a:rPr lang="sk-SK" sz="20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Herta </a:t>
            </a:r>
            <a:r>
              <a:rPr lang="sk-SK" sz="2000" b="1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Hurnaus</a:t>
            </a:r>
            <a:r>
              <a:rPr lang="sk-SK" sz="20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Benjamín </a:t>
            </a:r>
            <a:r>
              <a:rPr lang="sk-SK" sz="2000" b="1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Brádňanský</a:t>
            </a:r>
            <a:r>
              <a:rPr lang="sk-SK" sz="20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Vít </a:t>
            </a:r>
            <a:r>
              <a:rPr lang="sk-SK" sz="2000" b="1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Halada</a:t>
            </a:r>
            <a:r>
              <a:rPr lang="sk-SK" sz="2000" b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2000" i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Vladimír </a:t>
            </a:r>
            <a:r>
              <a:rPr lang="sk-SK" sz="2000" i="1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Dedeček</a:t>
            </a:r>
            <a:r>
              <a:rPr lang="sk-SK" sz="2000" i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Interpretácie architektonického </a:t>
            </a:r>
            <a:r>
              <a:rPr lang="sk-SK" sz="2000" i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diela</a:t>
            </a:r>
          </a:p>
          <a:p>
            <a:pPr>
              <a:lnSpc>
                <a:spcPct val="107000"/>
              </a:lnSpc>
            </a:pPr>
            <a:r>
              <a:rPr lang="sk-SK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vedecká monografia vydaná Slovenskou národnou galériou</a:t>
            </a:r>
            <a:endParaRPr lang="sk-SK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sk-SK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125" y="2596749"/>
            <a:ext cx="4727314" cy="315469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657" y="2596749"/>
            <a:ext cx="4727314" cy="315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8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907" y="-23067"/>
            <a:ext cx="9725891" cy="6881067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4882881" y="1235230"/>
            <a:ext cx="5238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sk-SK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2/ </a:t>
            </a:r>
            <a:r>
              <a:rPr lang="sk-SK" sz="3200" b="1" dirty="0">
                <a:latin typeface="Arial" panose="020B0604020202020204" pitchFamily="34" charset="0"/>
                <a:cs typeface="Arial" panose="020B0604020202020204" pitchFamily="34" charset="0"/>
              </a:rPr>
              <a:t>kurátorský projekt </a:t>
            </a:r>
            <a:r>
              <a:rPr lang="sk-SK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sk-SK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396313"/>
              </p:ext>
            </p:extLst>
          </p:nvPr>
        </p:nvGraphicFramePr>
        <p:xfrm>
          <a:off x="1646851" y="2549824"/>
          <a:ext cx="8926002" cy="41101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9110"/>
                <a:gridCol w="3484973"/>
                <a:gridCol w="2581919"/>
              </a:tblGrid>
              <a:tr h="273622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Ľudmila Kasaj Poláčková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>
                          <a:solidFill>
                            <a:schemeClr val="tx1"/>
                          </a:solidFill>
                        </a:rPr>
                        <a:t>Petra Nováková-Ondreičková – Morseovka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solidFill>
                            <a:schemeClr val="tx1"/>
                          </a:solidFill>
                        </a:rPr>
                        <a:t>Nitrianska galéria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</a:tr>
              <a:tr h="221163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>
                          <a:solidFill>
                            <a:schemeClr val="tx1"/>
                          </a:solidFill>
                        </a:rPr>
                        <a:t>Ľudmila Kasaj Poláčková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>
                          <a:solidFill>
                            <a:schemeClr val="tx1"/>
                          </a:solidFill>
                        </a:rPr>
                        <a:t>Príbehy o smrti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solidFill>
                            <a:schemeClr val="tx1"/>
                          </a:solidFill>
                        </a:rPr>
                        <a:t>Nitrianska galéria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</a:tr>
              <a:tr h="453833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Miroslav Kleban, Ján Kovačič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dirty="0">
                          <a:solidFill>
                            <a:schemeClr val="tx1"/>
                          </a:solidFill>
                        </a:rPr>
                        <a:t>Vypovedaní – Cigáni v slovenskom výtvarnom umení 19. a 20</a:t>
                      </a:r>
                      <a:r>
                        <a:rPr lang="sk-SK" sz="1400" i="1" dirty="0" smtClean="0">
                          <a:solidFill>
                            <a:schemeClr val="tx1"/>
                          </a:solidFill>
                        </a:rPr>
                        <a:t>. storočia</a:t>
                      </a:r>
                      <a:endParaRPr lang="sk-SK" sz="1400" i="1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</a:rPr>
                        <a:t>Východoslovenská 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</a:rPr>
                        <a:t>galéria, Košice</a:t>
                      </a:r>
                      <a:endParaRPr lang="sk-SK" sz="1400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</a:tr>
              <a:tr h="221163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Mária Šabľová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>
                          <a:solidFill>
                            <a:schemeClr val="tx1"/>
                          </a:solidFill>
                        </a:rPr>
                        <a:t>Kontajner spomienok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</a:rPr>
                        <a:t>Galéria umelcov 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</a:rPr>
                        <a:t>Spiša, Spišská Nová Ves</a:t>
                      </a:r>
                      <a:endParaRPr lang="sk-SK" sz="1400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</a:tr>
              <a:tr h="453833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Michal </a:t>
                      </a:r>
                      <a:r>
                        <a:rPr lang="sk-SK" sz="1400" b="1" dirty="0" err="1">
                          <a:solidFill>
                            <a:schemeClr val="tx1"/>
                          </a:solidFill>
                        </a:rPr>
                        <a:t>Bycko</a:t>
                      </a: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sk-SK" sz="1400" b="1" dirty="0" err="1" smtClean="0">
                          <a:solidFill>
                            <a:schemeClr val="tx1"/>
                          </a:solidFill>
                        </a:rPr>
                        <a:t>Carmen</a:t>
                      </a:r>
                      <a:r>
                        <a:rPr lang="sk-SK" sz="1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400" b="1" dirty="0" err="1" smtClean="0">
                          <a:solidFill>
                            <a:schemeClr val="tx1"/>
                          </a:solidFill>
                        </a:rPr>
                        <a:t>Cilipová</a:t>
                      </a:r>
                      <a:endParaRPr lang="sk-SK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dirty="0">
                          <a:solidFill>
                            <a:schemeClr val="tx1"/>
                          </a:solidFill>
                        </a:rPr>
                        <a:t>Známy i neznámy </a:t>
                      </a:r>
                      <a:r>
                        <a:rPr lang="sk-SK" sz="1400" i="1" dirty="0" smtClean="0">
                          <a:solidFill>
                            <a:schemeClr val="tx1"/>
                          </a:solidFill>
                        </a:rPr>
                        <a:t>Andy</a:t>
                      </a:r>
                      <a:r>
                        <a:rPr lang="sk-SK" sz="1400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k-SK" sz="1400" i="1" dirty="0" smtClean="0">
                          <a:solidFill>
                            <a:schemeClr val="tx1"/>
                          </a:solidFill>
                        </a:rPr>
                        <a:t>Warhol </a:t>
                      </a:r>
                      <a:r>
                        <a:rPr lang="sk-SK" sz="1400" i="1" dirty="0">
                          <a:solidFill>
                            <a:schemeClr val="tx1"/>
                          </a:solidFill>
                        </a:rPr>
                        <a:t>- človek odnikiaľ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</a:rPr>
                        <a:t>Oravská Galéria 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</a:rPr>
                        <a:t>v Dolnom Kubíne (Múzeum A. Warhola </a:t>
                      </a:r>
                      <a:r>
                        <a:rPr lang="sk-SK" sz="1400" dirty="0">
                          <a:solidFill>
                            <a:schemeClr val="tx1"/>
                          </a:solidFill>
                        </a:rPr>
                        <a:t>v Medzilaborciach)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</a:tr>
              <a:tr h="221163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Peter </a:t>
                      </a:r>
                      <a:r>
                        <a:rPr lang="sk-SK" sz="1400" b="1" dirty="0" err="1" smtClean="0">
                          <a:solidFill>
                            <a:schemeClr val="tx1"/>
                          </a:solidFill>
                        </a:rPr>
                        <a:t>Tajkov</a:t>
                      </a:r>
                      <a:endParaRPr lang="sk-SK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dirty="0">
                          <a:solidFill>
                            <a:schemeClr val="tx1"/>
                          </a:solidFill>
                        </a:rPr>
                        <a:t>Po moderne </a:t>
                      </a:r>
                      <a:r>
                        <a:rPr lang="sk-SK" sz="1400" i="1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sk-SK" sz="1400" i="1" baseline="0" dirty="0" smtClean="0">
                          <a:solidFill>
                            <a:schemeClr val="tx1"/>
                          </a:solidFill>
                        </a:rPr>
                        <a:t> M</a:t>
                      </a:r>
                      <a:r>
                        <a:rPr lang="sk-SK" sz="1400" i="1" dirty="0" smtClean="0">
                          <a:solidFill>
                            <a:schemeClr val="tx1"/>
                          </a:solidFill>
                        </a:rPr>
                        <a:t>etropola východu 1945 - 1989</a:t>
                      </a:r>
                      <a:endParaRPr lang="sk-SK" sz="1400" i="1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</a:rPr>
                        <a:t>Východoslovenská 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</a:rPr>
                        <a:t>galéria, Košice</a:t>
                      </a:r>
                      <a:endParaRPr lang="sk-SK" sz="1400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</a:tr>
              <a:tr h="385065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Mira </a:t>
                      </a:r>
                      <a:r>
                        <a:rPr lang="sk-SK" sz="1400" b="1" dirty="0" err="1">
                          <a:solidFill>
                            <a:schemeClr val="tx1"/>
                          </a:solidFill>
                        </a:rPr>
                        <a:t>Sikorová-Putišová</a:t>
                      </a:r>
                      <a:endParaRPr lang="sk-SK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>
                          <a:solidFill>
                            <a:schemeClr val="tx1"/>
                          </a:solidFill>
                        </a:rPr>
                        <a:t>Peter Meluzin v-idea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solidFill>
                            <a:schemeClr val="tx1"/>
                          </a:solidFill>
                        </a:rPr>
                        <a:t>Považská galéria umenia v Žiline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</a:tr>
              <a:tr h="453833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Mira Keratová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dirty="0">
                          <a:solidFill>
                            <a:schemeClr val="tx1"/>
                          </a:solidFill>
                        </a:rPr>
                        <a:t>P O S T B I G B A N G S F A N T E B I G B A N G S F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</a:rPr>
                        <a:t>Stredoslovenská 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</a:rPr>
                        <a:t>galéria, </a:t>
                      </a:r>
                      <a:r>
                        <a:rPr lang="sk-SK" sz="1400" dirty="0">
                          <a:solidFill>
                            <a:schemeClr val="tx1"/>
                          </a:solidFill>
                        </a:rPr>
                        <a:t>Banská Bystrica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</a:tr>
              <a:tr h="24191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Radka Nedomová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>
                          <a:solidFill>
                            <a:schemeClr val="tx1"/>
                          </a:solidFill>
                        </a:rPr>
                        <a:t>Sedemdesiat sukien mala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</a:rPr>
                        <a:t>Galéria M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</a:rPr>
                        <a:t>. A. Bazovského Trenčín</a:t>
                      </a:r>
                      <a:endParaRPr lang="sk-SK" sz="1400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</a:tr>
              <a:tr h="24191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Radka Nedomová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>
                          <a:solidFill>
                            <a:schemeClr val="tx1"/>
                          </a:solidFill>
                        </a:rPr>
                        <a:t>Ilona Németh / Gabriela Zigová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</a:rPr>
                        <a:t>Galéria M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</a:rPr>
                        <a:t>. A. Bazovského Trenčín</a:t>
                      </a:r>
                      <a:endParaRPr lang="sk-SK" sz="1400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</a:tr>
              <a:tr h="453833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</a:rPr>
                        <a:t>Elena </a:t>
                      </a:r>
                      <a:r>
                        <a:rPr lang="sk-SK" sz="1400" b="1" dirty="0" err="1" smtClean="0">
                          <a:solidFill>
                            <a:schemeClr val="tx1"/>
                          </a:solidFill>
                        </a:rPr>
                        <a:t>Sorokina</a:t>
                      </a:r>
                      <a:r>
                        <a:rPr lang="sk-SK" sz="1400" b="1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sk-SK" sz="1400" b="1" dirty="0" smtClean="0">
                          <a:solidFill>
                            <a:schemeClr val="tx1"/>
                          </a:solidFill>
                        </a:rPr>
                        <a:t>kurátorka),    Nina </a:t>
                      </a:r>
                      <a:r>
                        <a:rPr lang="sk-SK" sz="1400" b="1" dirty="0" err="1" smtClean="0">
                          <a:solidFill>
                            <a:schemeClr val="tx1"/>
                          </a:solidFill>
                        </a:rPr>
                        <a:t>Vrbanová</a:t>
                      </a:r>
                      <a:r>
                        <a:rPr lang="sk-SK" sz="1400" b="1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sk-SK" sz="1400" b="1" dirty="0" smtClean="0">
                          <a:solidFill>
                            <a:schemeClr val="tx1"/>
                          </a:solidFill>
                        </a:rPr>
                        <a:t>komisárka) </a:t>
                      </a:r>
                      <a:endParaRPr lang="sk-SK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i="1" dirty="0">
                          <a:solidFill>
                            <a:schemeClr val="tx1"/>
                          </a:solidFill>
                        </a:rPr>
                        <a:t>Štefan </a:t>
                      </a:r>
                      <a:r>
                        <a:rPr lang="sk-SK" sz="1400" i="1" dirty="0" err="1">
                          <a:solidFill>
                            <a:schemeClr val="tx1"/>
                          </a:solidFill>
                        </a:rPr>
                        <a:t>Papčo</a:t>
                      </a:r>
                      <a:r>
                        <a:rPr lang="sk-SK" sz="1400" i="1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sk-SK" sz="1400" i="1" dirty="0" err="1">
                          <a:solidFill>
                            <a:schemeClr val="tx1"/>
                          </a:solidFill>
                        </a:rPr>
                        <a:t>Psycho-vertical</a:t>
                      </a:r>
                      <a:endParaRPr lang="sk-SK" sz="1400" i="1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>
                          <a:solidFill>
                            <a:schemeClr val="tx1"/>
                          </a:solidFill>
                        </a:rPr>
                        <a:t>Kunsthalle</a:t>
                      </a:r>
                      <a:r>
                        <a:rPr lang="sk-SK" sz="1400" dirty="0">
                          <a:solidFill>
                            <a:schemeClr val="tx1"/>
                          </a:solidFill>
                        </a:rPr>
                        <a:t> Bratislava</a:t>
                      </a:r>
                    </a:p>
                  </a:txBody>
                  <a:tcPr marL="44450" marR="44450" marT="0" marB="0"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06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75" y="0"/>
            <a:ext cx="9725891" cy="6881067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89238" y="2486024"/>
            <a:ext cx="16269864" cy="6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3652893" y="538204"/>
            <a:ext cx="6096000" cy="14096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9580">
              <a:lnSpc>
                <a:spcPct val="107000"/>
              </a:lnSpc>
              <a:spcAft>
                <a:spcPts val="0"/>
              </a:spcAft>
            </a:pPr>
            <a:r>
              <a:rPr lang="sk-SK" sz="2000" u="sng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miesto za kurátorský projekt</a:t>
            </a:r>
            <a:endParaRPr lang="sk-SK" sz="2000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>
              <a:lnSpc>
                <a:spcPct val="107000"/>
              </a:lnSpc>
            </a:pPr>
            <a:r>
              <a:rPr lang="sk-SK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Ľudmila Kasaj Poláčková</a:t>
            </a: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sk-SK" sz="20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Príbehy </a:t>
            </a:r>
            <a:r>
              <a:rPr lang="sk-SK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 smrti</a:t>
            </a:r>
            <a:r>
              <a:rPr lang="sk-SK" sz="2000" i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k-SK" sz="2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sk-SK" sz="20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realizovaný v Nitrianskej </a:t>
            </a:r>
            <a:r>
              <a:rPr lang="sk-SK" sz="2000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galérii</a:t>
            </a:r>
            <a:endParaRPr lang="sk-SK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878" y="2584834"/>
            <a:ext cx="4652455" cy="310163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715" y="2584834"/>
            <a:ext cx="4652455" cy="31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929</Words>
  <Application>Microsoft Office PowerPoint</Application>
  <PresentationFormat>Širokouhlá</PresentationFormat>
  <Paragraphs>226</Paragraphs>
  <Slides>25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Times New Roman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ntb1</dc:creator>
  <cp:lastModifiedBy>ntb1</cp:lastModifiedBy>
  <cp:revision>50</cp:revision>
  <dcterms:created xsi:type="dcterms:W3CDTF">2018-11-23T14:38:43Z</dcterms:created>
  <dcterms:modified xsi:type="dcterms:W3CDTF">2018-12-06T13:25:10Z</dcterms:modified>
</cp:coreProperties>
</file>